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  <p:sldMasterId id="2147483656" r:id="rId5"/>
  </p:sldMasterIdLst>
  <p:sldIdLst>
    <p:sldId id="256" r:id="rId6"/>
    <p:sldId id="257" r:id="rId7"/>
  </p:sldIdLst>
  <p:sldSz cx="5329238" cy="7561263"/>
  <p:notesSz cx="6858000" cy="9144000"/>
  <p:embeddedFontLst>
    <p:embeddedFont>
      <p:font typeface="TheMixLight" panose="020B0604020202020204"/>
      <p:regular r:id="rId8"/>
    </p:embeddedFont>
  </p:embeddedFontLst>
  <p:defaultTextStyle>
    <a:defPPr>
      <a:defRPr lang="en-US"/>
    </a:defPPr>
    <a:lvl1pPr marL="0" algn="l" defTabSz="70305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1528" algn="l" defTabSz="70305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03057" algn="l" defTabSz="70305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54585" algn="l" defTabSz="70305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06113" algn="l" defTabSz="70305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57642" algn="l" defTabSz="70305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09170" algn="l" defTabSz="70305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60699" algn="l" defTabSz="70305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12228" algn="l" defTabSz="70305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883"/>
    <a:srgbClr val="585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39" autoAdjust="0"/>
  </p:normalViewPr>
  <p:slideViewPr>
    <p:cSldViewPr showGuides="1">
      <p:cViewPr>
        <p:scale>
          <a:sx n="100" d="100"/>
          <a:sy n="100" d="100"/>
        </p:scale>
        <p:origin x="-1488" y="216"/>
      </p:cViewPr>
      <p:guideLst>
        <p:guide orient="horz" pos="4762"/>
        <p:guide pos="1679"/>
        <p:guide pos="167"/>
        <p:guide pos="31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57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293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" y="399"/>
            <a:ext cx="5328871" cy="7560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1055281" y="5039273"/>
            <a:ext cx="3228002" cy="354009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pPr algn="ctr"/>
            <a:r>
              <a:rPr lang="en-GB" sz="1800" b="1" spc="38" dirty="0">
                <a:solidFill>
                  <a:schemeClr val="bg1"/>
                </a:solidFill>
                <a:latin typeface="TheMixLight" pitchFamily="2" charset="0"/>
              </a:rPr>
              <a:t>WE LIKE THE WAY YOU THINK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479427" y="2781962"/>
            <a:ext cx="698677" cy="240270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pPr algn="ctr"/>
            <a:r>
              <a:rPr lang="en-GB" sz="1100" b="1" spc="38" dirty="0">
                <a:solidFill>
                  <a:schemeClr val="bg1"/>
                </a:solidFill>
                <a:latin typeface="TheMixLight" pitchFamily="2" charset="0"/>
              </a:rPr>
              <a:t>LOGICAL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19772" y="1349612"/>
            <a:ext cx="836663" cy="240270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pPr algn="ctr"/>
            <a:r>
              <a:rPr lang="en-GB" sz="1100" b="1" spc="38" dirty="0">
                <a:solidFill>
                  <a:schemeClr val="bg1"/>
                </a:solidFill>
                <a:latin typeface="TheMixLight" pitchFamily="2" charset="0"/>
              </a:rPr>
              <a:t>OBJECTIVE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382049" y="1293029"/>
            <a:ext cx="708294" cy="240270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pPr algn="ctr"/>
            <a:r>
              <a:rPr lang="en-GB" sz="1100" b="1" spc="38" dirty="0">
                <a:solidFill>
                  <a:schemeClr val="bg1"/>
                </a:solidFill>
                <a:latin typeface="TheMixLight" pitchFamily="2" charset="0"/>
              </a:rPr>
              <a:t>PIONEER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75558" y="1735942"/>
            <a:ext cx="451750" cy="194103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pPr algn="ctr"/>
            <a:r>
              <a:rPr lang="en-GB" sz="800" b="1" spc="38" dirty="0">
                <a:solidFill>
                  <a:schemeClr val="bg1"/>
                </a:solidFill>
                <a:latin typeface="TheMixLight" pitchFamily="2" charset="0"/>
              </a:rPr>
              <a:t>leader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417085" y="1689809"/>
            <a:ext cx="462970" cy="194103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pPr algn="ctr"/>
            <a:r>
              <a:rPr lang="en-GB" sz="800" b="1" spc="38" dirty="0">
                <a:solidFill>
                  <a:schemeClr val="bg1"/>
                </a:solidFill>
                <a:latin typeface="TheMixLight" pitchFamily="2" charset="0"/>
              </a:rPr>
              <a:t>expert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71133" y="2118696"/>
            <a:ext cx="629939" cy="194103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pPr algn="ctr"/>
            <a:r>
              <a:rPr lang="en-GB" sz="800" b="1" spc="38" dirty="0">
                <a:solidFill>
                  <a:schemeClr val="bg1"/>
                </a:solidFill>
                <a:latin typeface="TheMixLight" pitchFamily="2" charset="0"/>
              </a:rPr>
              <a:t>analytical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2806813" y="487193"/>
            <a:ext cx="769273" cy="240270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pPr algn="ctr"/>
            <a:r>
              <a:rPr lang="en-GB" sz="1100" b="1" spc="38" dirty="0">
                <a:solidFill>
                  <a:schemeClr val="bg1"/>
                </a:solidFill>
                <a:latin typeface="TheMixLight" pitchFamily="2" charset="0"/>
              </a:rPr>
              <a:t>CREATIVE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429442" y="645800"/>
            <a:ext cx="653985" cy="194103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pPr algn="ctr"/>
            <a:r>
              <a:rPr lang="en-GB" sz="800" b="1" spc="38" dirty="0">
                <a:solidFill>
                  <a:schemeClr val="bg1"/>
                </a:solidFill>
                <a:latin typeface="TheMixLight" pitchFamily="2" charset="0"/>
              </a:rPr>
              <a:t>excellence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763231" y="870702"/>
            <a:ext cx="666809" cy="194103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pPr algn="ctr"/>
            <a:r>
              <a:rPr lang="en-GB" sz="800" b="1" spc="38" dirty="0">
                <a:solidFill>
                  <a:schemeClr val="bg1"/>
                </a:solidFill>
                <a:latin typeface="TheMixLight" pitchFamily="2" charset="0"/>
              </a:rPr>
              <a:t>innovative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15715" y="7054287"/>
            <a:ext cx="1557694" cy="194103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r>
              <a:rPr lang="en-GB" sz="800" b="1" spc="38" dirty="0">
                <a:solidFill>
                  <a:srgbClr val="043883"/>
                </a:solidFill>
                <a:latin typeface="TheMixLight" pitchFamily="2" charset="0"/>
              </a:rPr>
              <a:t>Trusted to deliver excellence</a:t>
            </a:r>
          </a:p>
        </p:txBody>
      </p:sp>
    </p:spTree>
    <p:extLst>
      <p:ext uri="{BB962C8B-B14F-4D97-AF65-F5344CB8AC3E}">
        <p14:creationId xmlns:p14="http://schemas.microsoft.com/office/powerpoint/2010/main" val="114482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703057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3646" indent="-263646" algn="l" defTabSz="70305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33" indent="-219705" algn="l" defTabSz="70305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78821" indent="-175765" algn="l" defTabSz="70305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350" indent="-175765" algn="l" defTabSz="703057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878" indent="-175765" algn="l" defTabSz="703057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33406" indent="-175765" algn="l" defTabSz="70305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84935" indent="-175765" algn="l" defTabSz="70305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36463" indent="-175765" algn="l" defTabSz="70305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987991" indent="-175765" algn="l" defTabSz="70305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1528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3057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54585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06113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7642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09170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60699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12228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" y="399"/>
            <a:ext cx="5328871" cy="7560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215715" y="7054287"/>
            <a:ext cx="1557694" cy="194103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r>
              <a:rPr lang="en-GB" sz="800" b="1" spc="38" dirty="0">
                <a:solidFill>
                  <a:srgbClr val="043883"/>
                </a:solidFill>
                <a:latin typeface="TheMixLight" pitchFamily="2" charset="0"/>
              </a:rPr>
              <a:t>Trusted to deliver excellence</a:t>
            </a:r>
          </a:p>
        </p:txBody>
      </p:sp>
    </p:spTree>
    <p:extLst>
      <p:ext uri="{BB962C8B-B14F-4D97-AF65-F5344CB8AC3E}">
        <p14:creationId xmlns:p14="http://schemas.microsoft.com/office/powerpoint/2010/main" val="335056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703057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3646" indent="-263646" algn="l" defTabSz="70305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33" indent="-219705" algn="l" defTabSz="70305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78821" indent="-175765" algn="l" defTabSz="70305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350" indent="-175765" algn="l" defTabSz="703057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878" indent="-175765" algn="l" defTabSz="703057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33406" indent="-175765" algn="l" defTabSz="70305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84935" indent="-175765" algn="l" defTabSz="70305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36463" indent="-175765" algn="l" defTabSz="70305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987991" indent="-175765" algn="l" defTabSz="70305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1528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3057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54585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06113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7642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09170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60699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12228" algn="l" defTabSz="70305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0403" y="5436815"/>
            <a:ext cx="3888432" cy="1044116"/>
          </a:xfrm>
          <a:prstGeom prst="rect">
            <a:avLst/>
          </a:prstGeom>
          <a:noFill/>
        </p:spPr>
        <p:txBody>
          <a:bodyPr wrap="square" lIns="0" tIns="70406" rIns="0" bIns="70406" rtlCol="0">
            <a:noAutofit/>
          </a:bodyPr>
          <a:lstStyle/>
          <a:p>
            <a:r>
              <a:rPr lang="en-GB" sz="1050" b="1" dirty="0" smtClean="0">
                <a:solidFill>
                  <a:srgbClr val="58585A"/>
                </a:solidFill>
                <a:latin typeface="TheMixLight" pitchFamily="2" charset="0"/>
              </a:rPr>
              <a:t> Place</a:t>
            </a:r>
            <a:r>
              <a:rPr lang="en-GB" sz="1050" b="1" dirty="0">
                <a:solidFill>
                  <a:srgbClr val="58585A"/>
                </a:solidFill>
                <a:latin typeface="TheMixLight" pitchFamily="2" charset="0"/>
              </a:rPr>
              <a:t>: </a:t>
            </a:r>
            <a:r>
              <a:rPr lang="en-GB" sz="1050" b="1" dirty="0" smtClean="0">
                <a:solidFill>
                  <a:srgbClr val="58585A"/>
                </a:solidFill>
                <a:latin typeface="TheMixLight" pitchFamily="2" charset="0"/>
              </a:rPr>
              <a:t> 		</a:t>
            </a:r>
            <a:r>
              <a:rPr lang="en-GB" sz="1050" dirty="0" smtClean="0">
                <a:solidFill>
                  <a:srgbClr val="58585A"/>
                </a:solidFill>
                <a:latin typeface="TheMixLight" pitchFamily="2" charset="0"/>
              </a:rPr>
              <a:t>Salon de </a:t>
            </a:r>
            <a:r>
              <a:rPr lang="en-GB" sz="1050" dirty="0" err="1" smtClean="0">
                <a:solidFill>
                  <a:srgbClr val="58585A"/>
                </a:solidFill>
                <a:latin typeface="TheMixLight" pitchFamily="2" charset="0"/>
              </a:rPr>
              <a:t>actos</a:t>
            </a:r>
            <a:r>
              <a:rPr lang="en-GB" sz="1050" dirty="0" smtClean="0">
                <a:solidFill>
                  <a:srgbClr val="58585A"/>
                </a:solidFill>
                <a:latin typeface="TheMixLight" pitchFamily="2" charset="0"/>
              </a:rPr>
              <a:t>, ETSID, UPV</a:t>
            </a:r>
            <a:endParaRPr lang="en-GB" sz="1050" dirty="0">
              <a:solidFill>
                <a:srgbClr val="58585A"/>
              </a:solidFill>
              <a:latin typeface="TheMixLight" pitchFamily="2" charset="0"/>
            </a:endParaRPr>
          </a:p>
          <a:p>
            <a:pPr>
              <a:spcAft>
                <a:spcPts val="300"/>
              </a:spcAft>
            </a:pPr>
            <a:r>
              <a:rPr lang="en-GB" sz="1050" b="1" dirty="0" smtClean="0">
                <a:solidFill>
                  <a:srgbClr val="58585A"/>
                </a:solidFill>
                <a:latin typeface="TheMixLight" pitchFamily="2" charset="0"/>
              </a:rPr>
              <a:t> Date</a:t>
            </a:r>
            <a:r>
              <a:rPr lang="en-GB" sz="1050" b="1" dirty="0">
                <a:solidFill>
                  <a:srgbClr val="58585A"/>
                </a:solidFill>
                <a:latin typeface="TheMixLight" pitchFamily="2" charset="0"/>
              </a:rPr>
              <a:t>: </a:t>
            </a:r>
            <a:r>
              <a:rPr lang="en-GB" sz="1050" b="1" dirty="0" smtClean="0">
                <a:solidFill>
                  <a:srgbClr val="58585A"/>
                </a:solidFill>
                <a:latin typeface="TheMixLight" pitchFamily="2" charset="0"/>
              </a:rPr>
              <a:t>	</a:t>
            </a:r>
            <a:r>
              <a:rPr lang="en-GB" sz="1050" b="1" smtClean="0">
                <a:solidFill>
                  <a:srgbClr val="58585A"/>
                </a:solidFill>
                <a:latin typeface="TheMixLight" pitchFamily="2" charset="0"/>
              </a:rPr>
              <a:t>	</a:t>
            </a:r>
            <a:r>
              <a:rPr lang="en-GB" sz="1050" smtClean="0">
                <a:solidFill>
                  <a:srgbClr val="58585A"/>
                </a:solidFill>
                <a:latin typeface="TheMixLight" pitchFamily="2" charset="0"/>
              </a:rPr>
              <a:t>Friday,</a:t>
            </a:r>
            <a:r>
              <a:rPr lang="en-GB" sz="1050" b="1" smtClean="0">
                <a:solidFill>
                  <a:srgbClr val="58585A"/>
                </a:solidFill>
                <a:latin typeface="TheMixLight" pitchFamily="2" charset="0"/>
              </a:rPr>
              <a:t> </a:t>
            </a:r>
            <a:r>
              <a:rPr lang="en-GB" sz="1050" dirty="0" smtClean="0">
                <a:solidFill>
                  <a:srgbClr val="58585A"/>
                </a:solidFill>
                <a:latin typeface="TheMixLight" pitchFamily="2" charset="0"/>
              </a:rPr>
              <a:t>15th May 2015</a:t>
            </a:r>
            <a:endParaRPr lang="en-GB" sz="1050" dirty="0">
              <a:solidFill>
                <a:srgbClr val="58585A"/>
              </a:solidFill>
              <a:latin typeface="TheMixLight" pitchFamily="2" charset="0"/>
            </a:endParaRPr>
          </a:p>
          <a:p>
            <a:r>
              <a:rPr lang="en-GB" sz="1050" b="1" dirty="0" smtClean="0">
                <a:solidFill>
                  <a:srgbClr val="58585A"/>
                </a:solidFill>
                <a:latin typeface="TheMixLight" pitchFamily="2" charset="0"/>
              </a:rPr>
              <a:t> Morning Session:  	</a:t>
            </a:r>
            <a:r>
              <a:rPr lang="en-GB" sz="1050" dirty="0" smtClean="0">
                <a:solidFill>
                  <a:srgbClr val="58585A"/>
                </a:solidFill>
                <a:latin typeface="TheMixLight" pitchFamily="2" charset="0"/>
              </a:rPr>
              <a:t>10.15  </a:t>
            </a:r>
            <a:r>
              <a:rPr lang="en-GB" sz="900" dirty="0" smtClean="0">
                <a:solidFill>
                  <a:srgbClr val="58585A"/>
                </a:solidFill>
                <a:latin typeface="TheMixLight" pitchFamily="2" charset="0"/>
              </a:rPr>
              <a:t>(Rolls-Royce presentation)</a:t>
            </a:r>
          </a:p>
          <a:p>
            <a:r>
              <a:rPr lang="en-GB" sz="1050" b="1" dirty="0" smtClean="0">
                <a:solidFill>
                  <a:srgbClr val="58585A"/>
                </a:solidFill>
                <a:latin typeface="TheMixLight" pitchFamily="2" charset="0"/>
              </a:rPr>
              <a:t> Afternoon Session: </a:t>
            </a:r>
            <a:r>
              <a:rPr lang="en-GB" sz="1050" dirty="0" smtClean="0">
                <a:solidFill>
                  <a:srgbClr val="58585A"/>
                </a:solidFill>
                <a:latin typeface="TheMixLight" pitchFamily="2" charset="0"/>
              </a:rPr>
              <a:t>	12.15 </a:t>
            </a:r>
            <a:r>
              <a:rPr lang="en-GB" sz="900" dirty="0" smtClean="0">
                <a:solidFill>
                  <a:srgbClr val="58585A"/>
                </a:solidFill>
                <a:latin typeface="TheMixLight" pitchFamily="2" charset="0"/>
              </a:rPr>
              <a:t>(CV workshop)</a:t>
            </a:r>
          </a:p>
          <a:p>
            <a:r>
              <a:rPr lang="en-GB" sz="1050" dirty="0">
                <a:solidFill>
                  <a:srgbClr val="58585A"/>
                </a:solidFill>
                <a:latin typeface="TheMixLight" pitchFamily="2" charset="0"/>
              </a:rPr>
              <a:t>	</a:t>
            </a:r>
            <a:r>
              <a:rPr lang="en-GB" sz="1050" dirty="0" smtClean="0">
                <a:solidFill>
                  <a:srgbClr val="58585A"/>
                </a:solidFill>
                <a:latin typeface="TheMixLight" pitchFamily="2" charset="0"/>
              </a:rPr>
              <a:t>	15.00 </a:t>
            </a:r>
            <a:r>
              <a:rPr lang="en-GB" sz="900" dirty="0" smtClean="0">
                <a:solidFill>
                  <a:srgbClr val="58585A"/>
                </a:solidFill>
                <a:latin typeface="TheMixLight" pitchFamily="2" charset="0"/>
              </a:rPr>
              <a:t>(Assessment Centre - Interview workshop)</a:t>
            </a:r>
            <a:endParaRPr lang="en-GB" sz="900" dirty="0">
              <a:solidFill>
                <a:srgbClr val="58585A"/>
              </a:solidFill>
              <a:latin typeface="TheMix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1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094" y="494263"/>
            <a:ext cx="2978787" cy="332603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r>
              <a:rPr lang="en-GB" sz="1700" b="1" spc="38" dirty="0" smtClean="0">
                <a:solidFill>
                  <a:schemeClr val="bg1"/>
                </a:solidFill>
                <a:latin typeface="TheMixLight" pitchFamily="2" charset="0"/>
              </a:rPr>
              <a:t>INTERNSHIP AND GRADUATE</a:t>
            </a:r>
            <a:endParaRPr lang="en-GB" sz="1700" b="1" spc="38" dirty="0">
              <a:solidFill>
                <a:schemeClr val="bg1"/>
              </a:solidFill>
              <a:latin typeface="TheMixLigh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094" y="929066"/>
            <a:ext cx="3112735" cy="332603"/>
          </a:xfrm>
          <a:prstGeom prst="rect">
            <a:avLst/>
          </a:prstGeom>
          <a:noFill/>
        </p:spPr>
        <p:txBody>
          <a:bodyPr wrap="none" lIns="70306" tIns="35153" rIns="70306" bIns="35153" rtlCol="0">
            <a:spAutoFit/>
          </a:bodyPr>
          <a:lstStyle/>
          <a:p>
            <a:r>
              <a:rPr lang="en-GB" sz="1700" b="1" spc="38" dirty="0" smtClean="0">
                <a:solidFill>
                  <a:schemeClr val="bg1"/>
                </a:solidFill>
                <a:latin typeface="TheMixLight" pitchFamily="2" charset="0"/>
              </a:rPr>
              <a:t>DEVELOPMENT PROGRAMMES</a:t>
            </a:r>
            <a:endParaRPr lang="en-GB" sz="1700" b="1" spc="38" dirty="0">
              <a:solidFill>
                <a:schemeClr val="bg1"/>
              </a:solidFill>
              <a:latin typeface="TheMixLigh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713" y="1603320"/>
            <a:ext cx="4606154" cy="2238253"/>
          </a:xfrm>
          <a:prstGeom prst="rect">
            <a:avLst/>
          </a:prstGeom>
          <a:noFill/>
        </p:spPr>
        <p:txBody>
          <a:bodyPr wrap="square" lIns="0" tIns="35153" rIns="0" bIns="35153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Rolls-Royce is a global company, providing high-performance, and integrated power solutions for customers in the civil and defence aerospace and marine markets. Ours is an ever-changing </a:t>
            </a:r>
            <a: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  <a:t>world</a:t>
            </a:r>
            <a:b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</a:br>
            <a: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  <a:t>and </a:t>
            </a:r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we’re taking thinkers like you with us. People as logical as they are innovative. Who </a:t>
            </a:r>
            <a: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  <a:t>analyse</a:t>
            </a:r>
            <a:b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</a:br>
            <a: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  <a:t>as </a:t>
            </a:r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much as they inspire – and who roll up their sleeves to turn their ideas into impressive, lasting, market-leading solutions. </a:t>
            </a:r>
          </a:p>
          <a:p>
            <a:pPr>
              <a:spcAft>
                <a:spcPts val="500"/>
              </a:spcAft>
            </a:pPr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Our internships will develop your skills and give you practical experience through </a:t>
            </a:r>
            <a: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  <a:t>challenging,</a:t>
            </a:r>
            <a:b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</a:br>
            <a: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  <a:t>real-life </a:t>
            </a:r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assignments within a world-class organisation – an excellent platform for a successful career.</a:t>
            </a:r>
          </a:p>
          <a:p>
            <a:pPr>
              <a:spcAft>
                <a:spcPts val="500"/>
              </a:spcAft>
            </a:pPr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Our graduate development programmes will give you an immersive, hands-on experience. You’ll learn how different parts of our business interact – giving you an in-depth understanding that prepares you for a future as an expert in your field, or broadens your skill base in order to develop impressive leadership experience.</a:t>
            </a:r>
          </a:p>
          <a:p>
            <a:pPr>
              <a:spcAft>
                <a:spcPts val="500"/>
              </a:spcAft>
            </a:pPr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Working in an international environment, with some of the world’s finest professional and technical minds, you’ll find these opportunities are second to none.</a:t>
            </a:r>
          </a:p>
          <a:p>
            <a:pPr>
              <a:spcAft>
                <a:spcPts val="500"/>
              </a:spcAft>
            </a:pPr>
            <a:r>
              <a:rPr lang="en-GB" sz="800" b="1" dirty="0">
                <a:solidFill>
                  <a:srgbClr val="58585A"/>
                </a:solidFill>
                <a:latin typeface="TheMixLight" pitchFamily="2" charset="0"/>
              </a:rPr>
              <a:t>To learn more, come and meet us on campus or visit us online at </a:t>
            </a:r>
            <a:r>
              <a:rPr lang="en-GB" sz="800" b="1" dirty="0">
                <a:solidFill>
                  <a:srgbClr val="043883"/>
                </a:solidFill>
                <a:latin typeface="TheMixLight" pitchFamily="2" charset="0"/>
              </a:rPr>
              <a:t>rolls-royce.com/graduates </a:t>
            </a:r>
            <a:r>
              <a:rPr lang="en-GB" sz="800" b="1" dirty="0" smtClean="0">
                <a:solidFill>
                  <a:srgbClr val="043883"/>
                </a:solidFill>
                <a:latin typeface="TheMixLight" pitchFamily="2" charset="0"/>
              </a:rPr>
              <a:t/>
            </a:r>
            <a:br>
              <a:rPr lang="en-GB" sz="800" b="1" dirty="0" smtClean="0">
                <a:solidFill>
                  <a:srgbClr val="043883"/>
                </a:solidFill>
                <a:latin typeface="TheMixLight" pitchFamily="2" charset="0"/>
              </a:rPr>
            </a:br>
            <a:r>
              <a:rPr lang="en-GB" sz="800" b="1" dirty="0" smtClean="0">
                <a:solidFill>
                  <a:srgbClr val="58585A"/>
                </a:solidFill>
                <a:latin typeface="TheMixLight" pitchFamily="2" charset="0"/>
              </a:rPr>
              <a:t>or </a:t>
            </a:r>
            <a:r>
              <a:rPr lang="en-GB" sz="800" b="1" dirty="0">
                <a:solidFill>
                  <a:srgbClr val="043883"/>
                </a:solidFill>
                <a:latin typeface="TheMixLight" pitchFamily="2" charset="0"/>
              </a:rPr>
              <a:t>rolls-royce.com/internships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6615" y="4121141"/>
            <a:ext cx="4252664" cy="1125127"/>
          </a:xfrm>
          <a:prstGeom prst="rect">
            <a:avLst/>
          </a:prstGeom>
          <a:noFill/>
        </p:spPr>
        <p:txBody>
          <a:bodyPr wrap="square" lIns="0" tIns="35153" rIns="0" bIns="35153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GB" sz="800" b="1" dirty="0">
                <a:solidFill>
                  <a:srgbClr val="58585A"/>
                </a:solidFill>
                <a:latin typeface="TheMixLight" pitchFamily="2" charset="0"/>
              </a:rPr>
              <a:t>10-12 week summer internships in:</a:t>
            </a:r>
          </a:p>
          <a:p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• Engineering • Manufacturing Engineering • Commercial • Customer Management &amp; Services </a:t>
            </a:r>
          </a:p>
          <a:p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• Purchasing • Supply Chain Management • Operations </a:t>
            </a:r>
            <a: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  <a:t>Management</a:t>
            </a:r>
            <a:endParaRPr lang="en-GB" sz="800" dirty="0">
              <a:solidFill>
                <a:srgbClr val="58585A"/>
              </a:solidFill>
              <a:latin typeface="TheMixLight" pitchFamily="2" charset="0"/>
            </a:endParaRPr>
          </a:p>
          <a:p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• Project Management • Human Resources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GB" sz="800" b="1" dirty="0">
                <a:solidFill>
                  <a:srgbClr val="58585A"/>
                </a:solidFill>
                <a:latin typeface="TheMixLight" pitchFamily="2" charset="0"/>
              </a:rPr>
              <a:t>6-12 month internships in:</a:t>
            </a:r>
          </a:p>
          <a:p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• Engineering • Manufacturing Engineering • Purchasing • Supply Chain Management </a:t>
            </a:r>
          </a:p>
          <a:p>
            <a:r>
              <a:rPr lang="en-GB" sz="800" dirty="0" smtClean="0">
                <a:solidFill>
                  <a:srgbClr val="58585A"/>
                </a:solidFill>
                <a:latin typeface="TheMixLight" pitchFamily="2" charset="0"/>
              </a:rPr>
              <a:t>• </a:t>
            </a:r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Project Management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615" y="5574392"/>
            <a:ext cx="4252664" cy="627555"/>
          </a:xfrm>
          <a:prstGeom prst="rect">
            <a:avLst/>
          </a:prstGeom>
          <a:noFill/>
        </p:spPr>
        <p:txBody>
          <a:bodyPr wrap="square" lIns="0" tIns="35153" rIns="0" bIns="35153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GB" sz="800" b="1" dirty="0">
                <a:solidFill>
                  <a:srgbClr val="58585A"/>
                </a:solidFill>
                <a:latin typeface="TheMixLight" pitchFamily="2" charset="0"/>
              </a:rPr>
              <a:t>Graduate development programmes in:</a:t>
            </a:r>
          </a:p>
          <a:p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• Engineering • Manufacturing Engineering • Commercial • Customer Management &amp; Services</a:t>
            </a:r>
          </a:p>
          <a:p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• Health, Safety &amp; Environment • Purchasing • Supply Chain Management </a:t>
            </a:r>
          </a:p>
          <a:p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• Operations Management </a:t>
            </a:r>
            <a:r>
              <a:rPr lang="en-GB" sz="800">
                <a:solidFill>
                  <a:srgbClr val="58585A"/>
                </a:solidFill>
                <a:latin typeface="TheMixLight" pitchFamily="2" charset="0"/>
              </a:rPr>
              <a:t>• </a:t>
            </a:r>
            <a:r>
              <a:rPr lang="en-GB" sz="800" smtClean="0">
                <a:solidFill>
                  <a:srgbClr val="58585A"/>
                </a:solidFill>
                <a:latin typeface="TheMixLight" pitchFamily="2" charset="0"/>
              </a:rPr>
              <a:t>Human </a:t>
            </a:r>
            <a:r>
              <a:rPr lang="en-GB" sz="800" dirty="0">
                <a:solidFill>
                  <a:srgbClr val="58585A"/>
                </a:solidFill>
                <a:latin typeface="TheMixLight" pitchFamily="2" charset="0"/>
              </a:rPr>
              <a:t>Resources • Project Management</a:t>
            </a:r>
          </a:p>
        </p:txBody>
      </p:sp>
    </p:spTree>
    <p:extLst>
      <p:ext uri="{BB962C8B-B14F-4D97-AF65-F5344CB8AC3E}">
        <p14:creationId xmlns:p14="http://schemas.microsoft.com/office/powerpoint/2010/main" val="359683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E5282DE280D14B95FC2C4AEB72309F" ma:contentTypeVersion="1" ma:contentTypeDescription="Create a new document." ma:contentTypeScope="" ma:versionID="20e3c54bf161a87222062a14898fc0e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0A5E84-D04D-48BB-A045-029215CAC1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C0848A-0B18-4045-9DF7-94AA3622B2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805A5C-C293-44BD-B707-9F963193ECA8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128</Words>
  <Application>Microsoft Office PowerPoint</Application>
  <PresentationFormat>Custom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TheMixLight</vt:lpstr>
      <vt:lpstr>Office Theme</vt:lpstr>
      <vt:lpstr>Office Theme 2</vt:lpstr>
      <vt:lpstr>PowerPoint Presentation</vt:lpstr>
      <vt:lpstr>PowerPoint Presentation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Nash</dc:creator>
  <cp:lastModifiedBy>Piqueres Perez, Joaquin</cp:lastModifiedBy>
  <cp:revision>36</cp:revision>
  <dcterms:created xsi:type="dcterms:W3CDTF">2013-08-22T13:06:21Z</dcterms:created>
  <dcterms:modified xsi:type="dcterms:W3CDTF">2015-04-30T15:19:23Z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0x0101002BE5282DE280D14B95FC2C4AEB72309F</vt:lpwstr>
  </property>
</Properties>
</file>